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Source Serif Pro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e8bd19f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e8bd19f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6775ed930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6775ed930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6abfa3c9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6abfa3c9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6abfa3c9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6abfa3c9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6abfa3c9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6abfa3c9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6abfa3c9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6abfa3c9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6775ed93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6775ed93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6abfa3c9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6abfa3c9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6abfa3c9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6abfa3c9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6abfa3c9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6abfa3c9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6775ed93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6775ed93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6775ed93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6775ed93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6b25a24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6b25a24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775ed930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775ed930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the project - Pupils are going to create a digital device that captures video and sound of Bees.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6775ed930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6775ed930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Top Row - Left to Right &gt; Raspberry Pi, Pi digital Camera, Bread Board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Bottom Row - Left to Right &gt; LED’s, Button, USB Microphone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6775ed930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6775ed930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775ed93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6775ed93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Pupil Voice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6775ed93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6775ed930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will need to print of resources in advance of the activity. This can be done as either small group of whole class.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 on how to run the activity are found within the Coding Circle Activity Pack.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6775ed930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6775ed930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Allow the pupils to follow the project page - this should take approx. 1hr 30min to complete.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6775ed93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6775ed93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5">
            <a:extLst>
              <a:ext uri="{FF2B5EF4-FFF2-40B4-BE49-F238E27FC236}">
                <a16:creationId xmlns:a16="http://schemas.microsoft.com/office/drawing/2014/main" id="{8A80D190-2DB8-4F90-BAD2-109291124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02" y="0"/>
            <a:ext cx="9031596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34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39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786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rtl="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rtl="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196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35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rtl="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48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831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954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78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ctr" rtl="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5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55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rtl="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rtl="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rtl="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rtl="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rtl="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rtl="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rtl="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51525" tIns="51525" rIns="51525" bIns="5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914400" lvl="1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 algn="ctr" rtl="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 algn="ctr" rtl="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51525" tIns="51525" rIns="51525" bIns="5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>
            <a:lvl1pPr lvl="0" algn="r" rtl="0">
              <a:buNone/>
              <a:defRPr sz="600">
                <a:solidFill>
                  <a:schemeClr val="dk2"/>
                </a:solidFill>
              </a:defRPr>
            </a:lvl1pPr>
            <a:lvl2pPr lvl="1" algn="r" rtl="0">
              <a:buNone/>
              <a:defRPr sz="600">
                <a:solidFill>
                  <a:schemeClr val="dk2"/>
                </a:solidFill>
              </a:defRPr>
            </a:lvl2pPr>
            <a:lvl3pPr lvl="2" algn="r" rtl="0">
              <a:buNone/>
              <a:defRPr sz="600">
                <a:solidFill>
                  <a:schemeClr val="dk2"/>
                </a:solidFill>
              </a:defRPr>
            </a:lvl3pPr>
            <a:lvl4pPr lvl="3" algn="r" rtl="0">
              <a:buNone/>
              <a:defRPr sz="600">
                <a:solidFill>
                  <a:schemeClr val="dk2"/>
                </a:solidFill>
              </a:defRPr>
            </a:lvl4pPr>
            <a:lvl5pPr lvl="4" algn="r" rtl="0">
              <a:buNone/>
              <a:defRPr sz="600">
                <a:solidFill>
                  <a:schemeClr val="dk2"/>
                </a:solidFill>
              </a:defRPr>
            </a:lvl5pPr>
            <a:lvl6pPr lvl="5" algn="r" rtl="0">
              <a:buNone/>
              <a:defRPr sz="600">
                <a:solidFill>
                  <a:schemeClr val="dk2"/>
                </a:solidFill>
              </a:defRPr>
            </a:lvl6pPr>
            <a:lvl7pPr lvl="6" algn="r" rtl="0">
              <a:buNone/>
              <a:defRPr sz="600">
                <a:solidFill>
                  <a:schemeClr val="dk2"/>
                </a:solidFill>
              </a:defRPr>
            </a:lvl7pPr>
            <a:lvl8pPr lvl="7" algn="r" rtl="0">
              <a:buNone/>
              <a:defRPr sz="600">
                <a:solidFill>
                  <a:schemeClr val="dk2"/>
                </a:solidFill>
              </a:defRPr>
            </a:lvl8pPr>
            <a:lvl9pPr lvl="8" algn="r" rtl="0">
              <a:buNone/>
              <a:defRPr sz="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59F51-517F-4DD1-9A98-EFDBFDEBAD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383"/>
            <a:ext cx="9144000" cy="51427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>
            <a:lvl1pPr lvl="0" algn="r" rtl="0">
              <a:buNone/>
              <a:defRPr sz="600">
                <a:solidFill>
                  <a:schemeClr val="dk2"/>
                </a:solidFill>
              </a:defRPr>
            </a:lvl1pPr>
            <a:lvl2pPr lvl="1" algn="r" rtl="0">
              <a:buNone/>
              <a:defRPr sz="600">
                <a:solidFill>
                  <a:schemeClr val="dk2"/>
                </a:solidFill>
              </a:defRPr>
            </a:lvl2pPr>
            <a:lvl3pPr lvl="2" algn="r" rtl="0">
              <a:buNone/>
              <a:defRPr sz="600">
                <a:solidFill>
                  <a:schemeClr val="dk2"/>
                </a:solidFill>
              </a:defRPr>
            </a:lvl3pPr>
            <a:lvl4pPr lvl="3" algn="r" rtl="0">
              <a:buNone/>
              <a:defRPr sz="600">
                <a:solidFill>
                  <a:schemeClr val="dk2"/>
                </a:solidFill>
              </a:defRPr>
            </a:lvl4pPr>
            <a:lvl5pPr lvl="4" algn="r" rtl="0">
              <a:buNone/>
              <a:defRPr sz="600">
                <a:solidFill>
                  <a:schemeClr val="dk2"/>
                </a:solidFill>
              </a:defRPr>
            </a:lvl5pPr>
            <a:lvl6pPr lvl="5" algn="r" rtl="0">
              <a:buNone/>
              <a:defRPr sz="600">
                <a:solidFill>
                  <a:schemeClr val="dk2"/>
                </a:solidFill>
              </a:defRPr>
            </a:lvl6pPr>
            <a:lvl7pPr lvl="6" algn="r" rtl="0">
              <a:buNone/>
              <a:defRPr sz="600">
                <a:solidFill>
                  <a:schemeClr val="dk2"/>
                </a:solidFill>
              </a:defRPr>
            </a:lvl7pPr>
            <a:lvl8pPr lvl="7" algn="r" rtl="0">
              <a:buNone/>
              <a:defRPr sz="600">
                <a:solidFill>
                  <a:schemeClr val="dk2"/>
                </a:solidFill>
              </a:defRPr>
            </a:lvl8pPr>
            <a:lvl9pPr lvl="8" algn="r" rtl="0">
              <a:buNone/>
              <a:defRPr sz="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11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aspberrypi.org/en/projects/getting-started-with-picamera/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sunfounder.cc/index.php?title=To_use_USB_mini_microphone_on_Raspbia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xterindustries.com/shop/raspberry-pi-3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Vq4q5gw4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xzuF6SNvN6rzKSAberh9Q1W5yxHKO_afsCZ0y9YVcCI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aspberrypi.org/en/projects/raspberry-pi-getting-star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raspberrypi.org/en/projects/physical-computing-with-scrat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jects.raspberrypi.org/en/projects/physical-compu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/>
        </p:nvSpPr>
        <p:spPr>
          <a:xfrm>
            <a:off x="946012" y="0"/>
            <a:ext cx="8146800" cy="48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5000" b="1">
                <a:latin typeface="Source Serif Pro"/>
                <a:ea typeface="Source Serif Pro"/>
                <a:cs typeface="Source Serif Pro"/>
                <a:sym typeface="Source Serif Pro"/>
              </a:rPr>
              <a:t>Sound of the Bees</a:t>
            </a:r>
            <a:endParaRPr sz="160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1701"/>
            <a:ext cx="1600725" cy="60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014" y="354729"/>
            <a:ext cx="525075" cy="5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2281" y="342846"/>
            <a:ext cx="1492219" cy="43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4931" y="342846"/>
            <a:ext cx="529850" cy="49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7">
            <a:alphaModFix/>
          </a:blip>
          <a:srcRect l="24957" t="15465" r="22973" b="17176"/>
          <a:stretch/>
        </p:blipFill>
        <p:spPr>
          <a:xfrm>
            <a:off x="6126075" y="1500775"/>
            <a:ext cx="2407901" cy="26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CF77E-3BC9-4271-9FDD-6399A9ABA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397" y="322835"/>
            <a:ext cx="1249344" cy="456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1860785" y="133348"/>
            <a:ext cx="560927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Testing the Camera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610920" y="2277560"/>
            <a:ext cx="8109000" cy="242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Step 1: 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Before getting started with the camera module, we will have to make sure it is enabled via the config page. To do this, you'll need to open a Raspberry Pi terminal.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Open a terminal and run: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Type &gt; </a:t>
            </a:r>
            <a:r>
              <a:rPr lang="en-GB" sz="1500" dirty="0" err="1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sudo</a:t>
            </a:r>
            <a:r>
              <a:rPr lang="en-GB" sz="1500" dirty="0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500" dirty="0" err="1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raspi</a:t>
            </a:r>
            <a:r>
              <a:rPr lang="en-GB" sz="1500" dirty="0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-config</a:t>
            </a:r>
            <a:endParaRPr sz="1500" dirty="0">
              <a:solidFill>
                <a:srgbClr val="F8F9FA"/>
              </a:solidFill>
              <a:highlight>
                <a:srgbClr val="28323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8F9FA"/>
              </a:solidFill>
              <a:highlight>
                <a:srgbClr val="28323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Navigate to 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Interfacing Options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and select 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Camera.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Select the option to enable the camera and reboot the Pi.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610920" y="974548"/>
            <a:ext cx="4997766" cy="118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will now learn how to connect the Raspberry Pi Camera Module to your Raspberry Pi and take pictures, record video, and apply image effects.</a:t>
            </a: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103" y="1047020"/>
            <a:ext cx="1841571" cy="10377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1742835" y="103015"/>
            <a:ext cx="585645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Testing the Camera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476850" y="1336501"/>
            <a:ext cx="8190300" cy="2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Step 2: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Once the camera module is connected, you may want to follow some of the recommended instructions from the Raspberry Pi foundation, available below: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</a:t>
            </a:r>
            <a:endParaRPr sz="135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u="sng" dirty="0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3"/>
              </a:rPr>
              <a:t>https://projects.raspberrypi.org/en/projects/getting-started-with-picamera/2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/>
        </p:nvSpPr>
        <p:spPr>
          <a:xfrm>
            <a:off x="1678650" y="135400"/>
            <a:ext cx="57867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Testing the Camera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1565850" y="3345825"/>
            <a:ext cx="56184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http://wiki.sunfounder.cc/index.php?title=To_use_USB_mini_microphone_on_Raspbian</a:t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718225" y="1222899"/>
            <a:ext cx="6962400" cy="96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Step 3: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To record audio with the Pi, you can use the following command.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139700" marR="139700" lvl="0" indent="0" algn="l" rtl="0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arecord</a:t>
            </a:r>
            <a:r>
              <a:rPr lang="en-GB" sz="1500" dirty="0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 -D plughw:</a:t>
            </a:r>
            <a:r>
              <a:rPr lang="en-GB" sz="1500" dirty="0">
                <a:solidFill>
                  <a:srgbClr val="4285F4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GB" sz="1500" dirty="0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-GB" sz="1500" dirty="0">
                <a:solidFill>
                  <a:srgbClr val="4285F4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-GB" sz="1500" dirty="0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 -d </a:t>
            </a:r>
            <a:r>
              <a:rPr lang="en-GB" sz="1500" dirty="0">
                <a:solidFill>
                  <a:srgbClr val="4285F4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500" dirty="0">
                <a:solidFill>
                  <a:srgbClr val="F8F9FA"/>
                </a:solidFill>
                <a:highlight>
                  <a:srgbClr val="28323F"/>
                </a:highlight>
                <a:latin typeface="Lato"/>
                <a:ea typeface="Lato"/>
                <a:cs typeface="Lato"/>
                <a:sym typeface="Lato"/>
              </a:rPr>
              <a:t> audio.wav</a:t>
            </a:r>
            <a:endParaRPr sz="1500" dirty="0">
              <a:solidFill>
                <a:srgbClr val="F8F9FA"/>
              </a:solidFill>
              <a:highlight>
                <a:srgbClr val="28323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records 3 seconds of audio and stores it to the Pi. It is recommended to follow the instructions below to check each part of this command is correct for your system.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/>
        </p:nvSpPr>
        <p:spPr>
          <a:xfrm>
            <a:off x="519924" y="1176108"/>
            <a:ext cx="7912200" cy="3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So far, we have assembled the hardware and tested the action of the button using </a:t>
            </a:r>
            <a:r>
              <a:rPr lang="en-GB" sz="1500" dirty="0" err="1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Scatch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(or Python) to light an LED and tested our camera module with audio. 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We will now bring all of this together into one command that can be run outside at the hive.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We need to do a few things to make this possible.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AutoNum type="arabicPeriod"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Write some code that says ‘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if the button is pressed, start the recording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' . This will embed many of the concepts from the Coding Circle activity.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AutoNum type="arabicPeriod"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Activate the code to run when the Pi starts so that we don't have to do anything with it outside at the hive. </a:t>
            </a:r>
            <a:r>
              <a:rPr lang="en-GB" sz="1500" i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will let us just plug it into a battery pack, press the button and start the recording.</a:t>
            </a:r>
            <a:endParaRPr sz="1500" i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37"/>
          <p:cNvSpPr txBox="1"/>
          <p:nvPr/>
        </p:nvSpPr>
        <p:spPr>
          <a:xfrm>
            <a:off x="1825435" y="140892"/>
            <a:ext cx="549313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The Final Program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/>
        </p:nvSpPr>
        <p:spPr>
          <a:xfrm>
            <a:off x="2418586" y="154400"/>
            <a:ext cx="439287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The Final Program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738692" y="878437"/>
            <a:ext cx="40545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Step 1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(Starting the recording when the button is pressed):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Taking a picture with Python: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Following on from the Building the Hardware section, we can use Python to trigger the camera to take a photo when a button is pressed. This is covered by the following code: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972663" y="3925545"/>
            <a:ext cx="7284721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code will store the output file as a jpg in the 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/home/pi/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directory on the Pi. Note that we are labelling the image as the date and time to avoid overwriting, as discussed in Building the Hardware.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6" name="Google Shape;256;p38"/>
          <p:cNvPicPr preferRelativeResize="0"/>
          <p:nvPr/>
        </p:nvPicPr>
        <p:blipFill rotWithShape="1">
          <a:blip r:embed="rId3">
            <a:alphaModFix/>
          </a:blip>
          <a:srcRect r="35707"/>
          <a:stretch/>
        </p:blipFill>
        <p:spPr>
          <a:xfrm>
            <a:off x="4862783" y="1111275"/>
            <a:ext cx="3542525" cy="27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453600" y="1122055"/>
            <a:ext cx="335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Taking a video with Python: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Capturing a video to a file is similar and can be done in Python as follows: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544475" y="3162550"/>
            <a:ext cx="73677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524" y="1190624"/>
            <a:ext cx="4113052" cy="342223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9"/>
          <p:cNvSpPr txBox="1"/>
          <p:nvPr/>
        </p:nvSpPr>
        <p:spPr>
          <a:xfrm>
            <a:off x="453600" y="2850605"/>
            <a:ext cx="335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captures 60 seconds of footage and stores it in the 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/home/pi/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directory on the Pi.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53;p38">
            <a:extLst>
              <a:ext uri="{FF2B5EF4-FFF2-40B4-BE49-F238E27FC236}">
                <a16:creationId xmlns:a16="http://schemas.microsoft.com/office/drawing/2014/main" id="{05485909-60E4-4FBC-922F-49531BA65B2D}"/>
              </a:ext>
            </a:extLst>
          </p:cNvPr>
          <p:cNvSpPr txBox="1"/>
          <p:nvPr/>
        </p:nvSpPr>
        <p:spPr>
          <a:xfrm>
            <a:off x="2418586" y="154400"/>
            <a:ext cx="439287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The Final Program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/>
        </p:nvSpPr>
        <p:spPr>
          <a:xfrm>
            <a:off x="544475" y="1386425"/>
            <a:ext cx="335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Taking a video and recording audio with Python: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can add the audio stream by adding a line as follows: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544475" y="3162550"/>
            <a:ext cx="73677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440300" y="2712700"/>
            <a:ext cx="335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3">
            <a:alphaModFix/>
          </a:blip>
          <a:srcRect r="1014" b="2558"/>
          <a:stretch/>
        </p:blipFill>
        <p:spPr>
          <a:xfrm>
            <a:off x="3950551" y="1162050"/>
            <a:ext cx="4648974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3;p38">
            <a:extLst>
              <a:ext uri="{FF2B5EF4-FFF2-40B4-BE49-F238E27FC236}">
                <a16:creationId xmlns:a16="http://schemas.microsoft.com/office/drawing/2014/main" id="{8ED77307-6825-43BF-B569-77CDEBDC0CE6}"/>
              </a:ext>
            </a:extLst>
          </p:cNvPr>
          <p:cNvSpPr txBox="1"/>
          <p:nvPr/>
        </p:nvSpPr>
        <p:spPr>
          <a:xfrm>
            <a:off x="2418586" y="154400"/>
            <a:ext cx="439287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The Final Program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/>
        </p:nvSpPr>
        <p:spPr>
          <a:xfrm>
            <a:off x="537207" y="546462"/>
            <a:ext cx="8263800" cy="18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Step 2 (Set the code to run when the Pi starts up):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There are multiple ways to set your Python file to run when the Raspberry Pi loads up. Firstly, make sure you have the code from Step 1 saved on your Pi somewhere that you can find it. It is probably sensible to name it something like 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startVideo.py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and store it in your </a:t>
            </a:r>
            <a:r>
              <a:rPr lang="en-GB" sz="1500" dirty="0">
                <a:solidFill>
                  <a:schemeClr val="dk1"/>
                </a:solidFill>
                <a:highlight>
                  <a:srgbClr val="E8EAED"/>
                </a:highlight>
                <a:latin typeface="Lato"/>
                <a:ea typeface="Lato"/>
                <a:cs typeface="Lato"/>
                <a:sym typeface="Lato"/>
              </a:rPr>
              <a:t>/home/pi/</a:t>
            </a: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directory.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41"/>
          <p:cNvSpPr txBox="1"/>
          <p:nvPr/>
        </p:nvSpPr>
        <p:spPr>
          <a:xfrm>
            <a:off x="544475" y="3162550"/>
            <a:ext cx="73677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1"/>
          <p:cNvSpPr txBox="1"/>
          <p:nvPr/>
        </p:nvSpPr>
        <p:spPr>
          <a:xfrm>
            <a:off x="478800" y="2125717"/>
            <a:ext cx="86652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 b="1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Method: .</a:t>
            </a:r>
            <a:r>
              <a:rPr lang="en-GB" sz="1500" b="1" dirty="0" err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bashrc</a:t>
            </a:r>
            <a:endParaRPr sz="1500" b="1" dirty="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second method to run a program on </a:t>
            </a:r>
            <a:r>
              <a:rPr lang="en-GB" sz="1500" dirty="0">
                <a:highlight>
                  <a:srgbClr val="FFFFFF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your Raspberry Pi</a:t>
            </a: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at </a:t>
            </a:r>
            <a:r>
              <a:rPr lang="en-GB" sz="1500" dirty="0" err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startup</a:t>
            </a: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is to modify the </a:t>
            </a:r>
            <a:r>
              <a:rPr lang="en-GB" sz="1500" b="1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GB" sz="1500" b="1" dirty="0" err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bashrc</a:t>
            </a: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 file. With the </a:t>
            </a:r>
            <a:r>
              <a:rPr lang="en-GB" sz="1500" b="1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GB" sz="1500" b="1" dirty="0" err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bashrc</a:t>
            </a: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method, your python program will run on boot and also every time when a new terminal is opened, or when a new SSH connection is made. Put your command at the bottom of ‘/home/pi/.</a:t>
            </a:r>
            <a:r>
              <a:rPr lang="en-GB" sz="1500" dirty="0" err="1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bashrc</a:t>
            </a: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’. The program can be aborted with ‘ctrl-c’ while it is running!</a:t>
            </a:r>
            <a:endParaRPr sz="1500" b="1" dirty="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75" y="3599475"/>
            <a:ext cx="53034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/>
        </p:nvSpPr>
        <p:spPr>
          <a:xfrm>
            <a:off x="478800" y="3914104"/>
            <a:ext cx="530345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Go to the last line of the script and add:</a:t>
            </a:r>
            <a:endParaRPr sz="15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090" y="4228883"/>
            <a:ext cx="5329836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6219826" y="3645475"/>
            <a:ext cx="1692349" cy="1038100"/>
          </a:xfrm>
          <a:prstGeom prst="rect">
            <a:avLst/>
          </a:prstGeom>
          <a:solidFill>
            <a:srgbClr val="005D8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FFFFFF"/>
                </a:solidFill>
              </a:rPr>
              <a:t>Finally, reboot the Pi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5" name="Google Shape;253;p38">
            <a:extLst>
              <a:ext uri="{FF2B5EF4-FFF2-40B4-BE49-F238E27FC236}">
                <a16:creationId xmlns:a16="http://schemas.microsoft.com/office/drawing/2014/main" id="{8E0A86E4-BDB1-4E04-9396-C2E4F0F629E3}"/>
              </a:ext>
            </a:extLst>
          </p:cNvPr>
          <p:cNvSpPr txBox="1"/>
          <p:nvPr/>
        </p:nvSpPr>
        <p:spPr>
          <a:xfrm>
            <a:off x="2418586" y="154400"/>
            <a:ext cx="439287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The Final Program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/>
        </p:nvSpPr>
        <p:spPr>
          <a:xfrm>
            <a:off x="513262" y="1656550"/>
            <a:ext cx="335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Taking a video and recording audio with Python: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can add the audio stream by adding a line as follows: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544475" y="3162550"/>
            <a:ext cx="73677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2"/>
          <p:cNvSpPr txBox="1"/>
          <p:nvPr/>
        </p:nvSpPr>
        <p:spPr>
          <a:xfrm>
            <a:off x="354850" y="2748775"/>
            <a:ext cx="335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1" name="Google Shape;3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074" y="1095374"/>
            <a:ext cx="4392877" cy="338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3;p38">
            <a:extLst>
              <a:ext uri="{FF2B5EF4-FFF2-40B4-BE49-F238E27FC236}">
                <a16:creationId xmlns:a16="http://schemas.microsoft.com/office/drawing/2014/main" id="{EBDA772B-3C2F-4A1B-857B-46F981F20BAE}"/>
              </a:ext>
            </a:extLst>
          </p:cNvPr>
          <p:cNvSpPr txBox="1"/>
          <p:nvPr/>
        </p:nvSpPr>
        <p:spPr>
          <a:xfrm>
            <a:off x="2418586" y="154400"/>
            <a:ext cx="439287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The Final Program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/>
        </p:nvSpPr>
        <p:spPr>
          <a:xfrm>
            <a:off x="3193317" y="133975"/>
            <a:ext cx="2757365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Conclusion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1711885" y="1390985"/>
            <a:ext cx="5839535" cy="147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Congratulations, you have reached the end of the tutorial. Good luck!</a:t>
            </a:r>
            <a:endParaRPr sz="30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/>
        </p:nvSpPr>
        <p:spPr>
          <a:xfrm>
            <a:off x="3110843" y="141379"/>
            <a:ext cx="3021228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Introduction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26" descr="This video clip describes the first section of the lesson activity." title="Sound of the Bees - Coding Circ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5457" y="967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982" y="3075694"/>
            <a:ext cx="1481199" cy="65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029" y="844498"/>
            <a:ext cx="701579" cy="69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4827" y="2446913"/>
            <a:ext cx="1641748" cy="58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6336" y="1666237"/>
            <a:ext cx="701579" cy="6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4"/>
          <p:cNvSpPr txBox="1"/>
          <p:nvPr/>
        </p:nvSpPr>
        <p:spPr>
          <a:xfrm>
            <a:off x="2048631" y="66394"/>
            <a:ext cx="504673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Resource Contributors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3200072" y="753860"/>
            <a:ext cx="3555355" cy="71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Cardiff University School of Pharmacy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3200072" y="2253467"/>
            <a:ext cx="3715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Cardiff Commitment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3200072" y="2909610"/>
            <a:ext cx="3715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Bridgend College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highlight>
                  <a:srgbClr val="FFFFFF"/>
                </a:highlight>
                <a:latin typeface="Lato" panose="020B0604020202020204" charset="0"/>
                <a:ea typeface="Roboto"/>
                <a:cs typeface="Lato" panose="020B0604020202020204" charset="0"/>
                <a:sym typeface="Roboto"/>
              </a:rPr>
              <a:t>Cardiff Schools’ e-Learning Support</a:t>
            </a: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 panose="020B0604020202020204" charset="0"/>
              <a:ea typeface="Roboto"/>
              <a:cs typeface="Lato" panose="020B060402020202020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3200072" y="1717079"/>
            <a:ext cx="32817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Wellcome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Trust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DC9E6-E269-4A4B-AE2A-2CDB51E43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982" y="3939921"/>
            <a:ext cx="1490717" cy="508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2921971" y="174263"/>
            <a:ext cx="3300057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Introduction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3">
            <a:alphaModFix/>
          </a:blip>
          <a:srcRect l="24957" t="15465" r="22973" b="17176"/>
          <a:stretch/>
        </p:blipFill>
        <p:spPr>
          <a:xfrm>
            <a:off x="6118703" y="1697600"/>
            <a:ext cx="1854776" cy="20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/>
          <p:cNvPicPr preferRelativeResize="0"/>
          <p:nvPr/>
        </p:nvPicPr>
        <p:blipFill rotWithShape="1">
          <a:blip r:embed="rId4">
            <a:alphaModFix/>
          </a:blip>
          <a:srcRect t="21338" b="21131"/>
          <a:stretch/>
        </p:blipFill>
        <p:spPr>
          <a:xfrm>
            <a:off x="1504950" y="899113"/>
            <a:ext cx="2121871" cy="12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8158" y="2571750"/>
            <a:ext cx="903813" cy="1595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7"/>
          <p:cNvCxnSpPr>
            <a:cxnSpLocks/>
            <a:stCxn id="127" idx="3"/>
            <a:endCxn id="126" idx="1"/>
          </p:cNvCxnSpPr>
          <p:nvPr/>
        </p:nvCxnSpPr>
        <p:spPr>
          <a:xfrm>
            <a:off x="3626821" y="1510438"/>
            <a:ext cx="2491882" cy="1188587"/>
          </a:xfrm>
          <a:prstGeom prst="straightConnector1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27"/>
          <p:cNvCxnSpPr>
            <a:cxnSpLocks/>
            <a:stCxn id="128" idx="3"/>
            <a:endCxn id="126" idx="1"/>
          </p:cNvCxnSpPr>
          <p:nvPr/>
        </p:nvCxnSpPr>
        <p:spPr>
          <a:xfrm flipV="1">
            <a:off x="2921971" y="2699025"/>
            <a:ext cx="3196732" cy="670282"/>
          </a:xfrm>
          <a:prstGeom prst="straightConnector1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2705950" y="218379"/>
            <a:ext cx="3671765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What are these?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290" y="1493066"/>
            <a:ext cx="2184987" cy="123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241" y="1121053"/>
            <a:ext cx="1957889" cy="190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752" y="3430217"/>
            <a:ext cx="1136405" cy="140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6">
            <a:alphaModFix/>
          </a:blip>
          <a:srcRect l="27375" t="27327" r="19898" b="30553"/>
          <a:stretch/>
        </p:blipFill>
        <p:spPr>
          <a:xfrm>
            <a:off x="3731200" y="1302275"/>
            <a:ext cx="1628775" cy="142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9959" y="3368075"/>
            <a:ext cx="1284107" cy="11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0364" y="3368075"/>
            <a:ext cx="1421585" cy="12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9A94FE-2DAC-4486-B7CF-BF6F8996B4EF}"/>
              </a:ext>
            </a:extLst>
          </p:cNvPr>
          <p:cNvSpPr txBox="1"/>
          <p:nvPr/>
        </p:nvSpPr>
        <p:spPr>
          <a:xfrm>
            <a:off x="1947490" y="1052529"/>
            <a:ext cx="356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E6411-04E5-4626-90A1-BD8E6430C990}"/>
              </a:ext>
            </a:extLst>
          </p:cNvPr>
          <p:cNvSpPr txBox="1"/>
          <p:nvPr/>
        </p:nvSpPr>
        <p:spPr>
          <a:xfrm>
            <a:off x="3994540" y="1086918"/>
            <a:ext cx="356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35A01B-AC9A-48F9-ACD7-BE24D13E0A52}"/>
              </a:ext>
            </a:extLst>
          </p:cNvPr>
          <p:cNvSpPr txBox="1"/>
          <p:nvPr/>
        </p:nvSpPr>
        <p:spPr>
          <a:xfrm>
            <a:off x="6839671" y="1121053"/>
            <a:ext cx="356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D55AB-6514-45CA-8E83-73539DF7F474}"/>
              </a:ext>
            </a:extLst>
          </p:cNvPr>
          <p:cNvSpPr txBox="1"/>
          <p:nvPr/>
        </p:nvSpPr>
        <p:spPr>
          <a:xfrm>
            <a:off x="1530400" y="3161963"/>
            <a:ext cx="34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91790-FBEE-4B7D-8146-884FAC1EFB28}"/>
              </a:ext>
            </a:extLst>
          </p:cNvPr>
          <p:cNvSpPr txBox="1"/>
          <p:nvPr/>
        </p:nvSpPr>
        <p:spPr>
          <a:xfrm>
            <a:off x="4066478" y="2998824"/>
            <a:ext cx="34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A41B3-B791-4384-BD64-85B42512ABE1}"/>
              </a:ext>
            </a:extLst>
          </p:cNvPr>
          <p:cNvSpPr txBox="1"/>
          <p:nvPr/>
        </p:nvSpPr>
        <p:spPr>
          <a:xfrm>
            <a:off x="6757639" y="3086833"/>
            <a:ext cx="343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/>
        </p:nvSpPr>
        <p:spPr>
          <a:xfrm>
            <a:off x="1034050" y="125875"/>
            <a:ext cx="61503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000" b="1">
                <a:latin typeface="Source Serif Pro"/>
                <a:ea typeface="Source Serif Pro"/>
                <a:cs typeface="Source Serif Pro"/>
                <a:sym typeface="Source Serif Pro"/>
              </a:rPr>
              <a:t>By the end of this you will...</a:t>
            </a:r>
            <a:endParaRPr sz="30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610350" y="1092925"/>
            <a:ext cx="7923300" cy="3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Understand some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input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output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 devices on a Raspberry Pi. 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 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Be able to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build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program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simple circuit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.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Use a Raspberry Pi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camera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 to take pictures and videos. 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An understanding of </a:t>
            </a:r>
            <a:r>
              <a:rPr lang="en-GB" sz="2200" b="1" i="1" dirty="0">
                <a:latin typeface="Lato"/>
                <a:ea typeface="Lato"/>
                <a:cs typeface="Lato"/>
                <a:sym typeface="Lato"/>
              </a:rPr>
              <a:t>algorithms</a:t>
            </a:r>
            <a:r>
              <a:rPr lang="en-GB" sz="2200" i="1" dirty="0">
                <a:latin typeface="Lato"/>
                <a:ea typeface="Lato"/>
                <a:cs typeface="Lato"/>
                <a:sym typeface="Lato"/>
              </a:rPr>
              <a:t>.</a:t>
            </a:r>
            <a:endParaRPr sz="260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/>
        </p:nvSpPr>
        <p:spPr>
          <a:xfrm>
            <a:off x="52039" y="1951045"/>
            <a:ext cx="91440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dirty="0">
                <a:latin typeface="Lato"/>
                <a:ea typeface="Lato"/>
                <a:cs typeface="Lato"/>
                <a:sym typeface="Lato"/>
              </a:rPr>
              <a:t>What do we need to think about?</a:t>
            </a:r>
            <a:endParaRPr sz="2800" b="1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/>
        </p:nvSpPr>
        <p:spPr>
          <a:xfrm>
            <a:off x="2150965" y="125875"/>
            <a:ext cx="4556428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Coding Circle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3396450" y="2892475"/>
            <a:ext cx="2351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>
                <a:solidFill>
                  <a:schemeClr val="hlink"/>
                </a:solidFill>
                <a:hlinkClick r:id="rId3"/>
              </a:rPr>
              <a:t>Coding Circle Pack</a:t>
            </a:r>
            <a:endParaRPr sz="2000" dirty="0"/>
          </a:p>
        </p:txBody>
      </p:sp>
      <p:sp>
        <p:nvSpPr>
          <p:cNvPr id="175" name="Google Shape;175;p31"/>
          <p:cNvSpPr txBox="1"/>
          <p:nvPr/>
        </p:nvSpPr>
        <p:spPr>
          <a:xfrm>
            <a:off x="0" y="2051245"/>
            <a:ext cx="91440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dirty="0">
                <a:latin typeface="Lato"/>
                <a:ea typeface="Lato"/>
                <a:cs typeface="Lato"/>
                <a:sym typeface="Lato"/>
              </a:rPr>
              <a:t>On your feet! Stand in a circle on the floor</a:t>
            </a:r>
            <a:endParaRPr sz="2800" b="1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1196440" y="88921"/>
            <a:ext cx="650116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Getting started with </a:t>
            </a:r>
            <a:r>
              <a:rPr lang="en-GB" sz="3600" b="1" dirty="0" err="1">
                <a:latin typeface="Source Serif Pro"/>
                <a:ea typeface="Source Serif Pro"/>
                <a:cs typeface="Source Serif Pro"/>
                <a:sym typeface="Source Serif Pro"/>
              </a:rPr>
              <a:t>RPi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2309725" y="4385130"/>
            <a:ext cx="7923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hlinkClick r:id="rId3"/>
              </a:rPr>
              <a:t>https://projects.raspberrypi.org/en/projects/raspberry-pi-getting-started</a:t>
            </a:r>
            <a:endParaRPr sz="2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1182150" y="1084892"/>
            <a:ext cx="7024440" cy="26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will be connecting up a Raspberry Pi computer and find out what it can do.</a:t>
            </a: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will need to follow the instructions on the project page.</a:t>
            </a:r>
            <a:endParaRPr sz="150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6489" y="2118878"/>
            <a:ext cx="3767241" cy="22950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8" name="Google Shape;188;p32"/>
          <p:cNvSpPr txBox="1"/>
          <p:nvPr/>
        </p:nvSpPr>
        <p:spPr>
          <a:xfrm>
            <a:off x="6542142" y="2284230"/>
            <a:ext cx="23511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A64D79"/>
                </a:solidFill>
                <a:latin typeface="Lato"/>
                <a:ea typeface="Lato"/>
                <a:cs typeface="Lato"/>
                <a:sym typeface="Lato"/>
              </a:rPr>
              <a:t>Here is the quick link to getting started - </a:t>
            </a:r>
            <a:endParaRPr sz="1800" dirty="0">
              <a:solidFill>
                <a:srgbClr val="A64D7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A64D79"/>
                </a:solidFill>
                <a:latin typeface="Lato"/>
                <a:ea typeface="Lato"/>
                <a:cs typeface="Lato"/>
                <a:sym typeface="Lato"/>
              </a:rPr>
              <a:t>bit.ly/2RYFaCf</a:t>
            </a:r>
            <a:endParaRPr sz="1800" dirty="0">
              <a:solidFill>
                <a:srgbClr val="A64D7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/>
        </p:nvSpPr>
        <p:spPr>
          <a:xfrm>
            <a:off x="1609843" y="153025"/>
            <a:ext cx="5924311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25" tIns="51525" rIns="51525" bIns="515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3600" b="1" dirty="0">
                <a:latin typeface="Source Serif Pro"/>
                <a:ea typeface="Source Serif Pro"/>
                <a:cs typeface="Source Serif Pro"/>
                <a:sym typeface="Source Serif Pro"/>
              </a:rPr>
              <a:t>Task: Getting started with Physical Computing</a:t>
            </a:r>
            <a:endParaRPr sz="3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2222275" y="3150425"/>
            <a:ext cx="49776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https://projects.raspberrypi.org/en/projects/physical-computing-with-scratch</a:t>
            </a:r>
            <a:endParaRPr sz="26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https://projects.raspberrypi.org/en/projects/physical-computing</a:t>
            </a:r>
            <a:endParaRPr sz="2600" i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800170" y="1548655"/>
            <a:ext cx="7543659" cy="2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version of Scratch included with the Raspberry Pi has a number of unique features; one of the most useful is its ability to communicate with the GPIO pins (General Purpose Input Output). </a:t>
            </a:r>
            <a:endParaRPr sz="135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50" dirty="0">
                <a:solidFill>
                  <a:srgbClr val="22222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These pins allow you to connect your Raspberry Pi to a range of devices, from lights and motors to buttons and sensors. </a:t>
            </a:r>
            <a:endParaRPr sz="1350" dirty="0">
              <a:solidFill>
                <a:srgbClr val="22222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35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33"/>
          <p:cNvSpPr txBox="1"/>
          <p:nvPr/>
        </p:nvSpPr>
        <p:spPr>
          <a:xfrm>
            <a:off x="1078321" y="3903975"/>
            <a:ext cx="15966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Advanced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1ECE5-0356-44FA-9FA0-FBAE33E88AA2}"/>
              </a:ext>
            </a:extLst>
          </p:cNvPr>
          <p:cNvSpPr txBox="1"/>
          <p:nvPr/>
        </p:nvSpPr>
        <p:spPr>
          <a:xfrm>
            <a:off x="1078321" y="33503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Beginner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1166</Words>
  <Application>Microsoft Office PowerPoint</Application>
  <PresentationFormat>On-screen Show (16:9)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Lato</vt:lpstr>
      <vt:lpstr>Arial</vt:lpstr>
      <vt:lpstr>Source Serif Pro</vt:lpstr>
      <vt:lpstr>Roboto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Dawson</dc:creator>
  <cp:lastModifiedBy>Sarah Louise 1</cp:lastModifiedBy>
  <cp:revision>15</cp:revision>
  <dcterms:modified xsi:type="dcterms:W3CDTF">2020-01-30T14:31:03Z</dcterms:modified>
</cp:coreProperties>
</file>